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FACC7-8C10-479E-BC0E-FDF4F8140C6B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71C45-B30E-4E05-B400-9716132289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9453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FACC7-8C10-479E-BC0E-FDF4F8140C6B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71C45-B30E-4E05-B400-9716132289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3479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FACC7-8C10-479E-BC0E-FDF4F8140C6B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71C45-B30E-4E05-B400-9716132289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0460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FACC7-8C10-479E-BC0E-FDF4F8140C6B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71C45-B30E-4E05-B400-9716132289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4613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FACC7-8C10-479E-BC0E-FDF4F8140C6B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71C45-B30E-4E05-B400-9716132289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0544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FACC7-8C10-479E-BC0E-FDF4F8140C6B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71C45-B30E-4E05-B400-9716132289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5876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FACC7-8C10-479E-BC0E-FDF4F8140C6B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71C45-B30E-4E05-B400-9716132289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5856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FACC7-8C10-479E-BC0E-FDF4F8140C6B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71C45-B30E-4E05-B400-9716132289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1545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FACC7-8C10-479E-BC0E-FDF4F8140C6B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71C45-B30E-4E05-B400-9716132289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6285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FACC7-8C10-479E-BC0E-FDF4F8140C6B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71C45-B30E-4E05-B400-9716132289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8192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FACC7-8C10-479E-BC0E-FDF4F8140C6B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71C45-B30E-4E05-B400-9716132289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070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FACC7-8C10-479E-BC0E-FDF4F8140C6B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71C45-B30E-4E05-B400-9716132289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58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Alchemy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9697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0700" y="436940"/>
            <a:ext cx="11353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Time and chemistry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 proven many of the alchemists' odd beliefs </a:t>
            </a:r>
            <a:r>
              <a:rPr lang="en-AU" b="1" i="0" dirty="0" smtClean="0">
                <a:solidFill>
                  <a:srgbClr val="CC665A"/>
                </a:solidFill>
                <a:effectLst/>
                <a:latin typeface="Arial" panose="020B0604020202020204" pitchFamily="34" charset="0"/>
              </a:rPr>
              <a:t>false.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But it is important to consider the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achievements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alchemists. All of chemistry relies upon </a:t>
            </a:r>
            <a:r>
              <a:rPr lang="en-AU" b="1" i="0" dirty="0" smtClean="0">
                <a:solidFill>
                  <a:srgbClr val="665ACC"/>
                </a:solidFill>
                <a:effectLst/>
                <a:latin typeface="Arial" panose="020B0604020202020204" pitchFamily="34" charset="0"/>
              </a:rPr>
              <a:t>techniques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developed by the alchemists, along with </a:t>
            </a:r>
            <a:r>
              <a:rPr lang="en-AU" b="1" i="0" dirty="0" smtClean="0">
                <a:solidFill>
                  <a:srgbClr val="665ACC"/>
                </a:solidFill>
                <a:effectLst/>
                <a:latin typeface="Arial" panose="020B0604020202020204" pitchFamily="34" charset="0"/>
              </a:rPr>
              <a:t>materials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they discovered.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Removing the </a:t>
            </a:r>
            <a:r>
              <a:rPr lang="en-AU" b="1" i="0" dirty="0" smtClean="0">
                <a:solidFill>
                  <a:srgbClr val="5FD2D1"/>
                </a:solidFill>
                <a:effectLst/>
                <a:latin typeface="Arial" panose="020B0604020202020204" pitchFamily="34" charset="0"/>
              </a:rPr>
              <a:t>magical components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alchemy helped to develop it into </a:t>
            </a:r>
            <a:r>
              <a:rPr lang="en-AU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chemistry,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but it was these strange beliefs that made such advances possible.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9024059.393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00600" y="3200400"/>
            <a:ext cx="2794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2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400" y="586939"/>
            <a:ext cx="112141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 first real Western alchemist was known simply as </a:t>
            </a:r>
            <a:r>
              <a:rPr lang="en-AU" b="1" i="0" dirty="0" smtClean="0">
                <a:solidFill>
                  <a:srgbClr val="975FD2"/>
                </a:solidFill>
                <a:effectLst/>
                <a:latin typeface="Arial" panose="020B0604020202020204" pitchFamily="34" charset="0"/>
              </a:rPr>
              <a:t>Mary,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or Maria </a:t>
            </a:r>
            <a:r>
              <a:rPr lang="en-AU" b="1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Prophetissima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Mary was a Hebrew alchemist who lived in Egypt.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She is credited with the invention of several items of </a:t>
            </a:r>
            <a:r>
              <a:rPr lang="en-AU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chemistry equipment,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such as the </a:t>
            </a:r>
            <a:r>
              <a:rPr lang="en-AU" b="1" i="0" dirty="0" smtClean="0">
                <a:solidFill>
                  <a:srgbClr val="9CD7DD"/>
                </a:solidFill>
                <a:effectLst/>
                <a:latin typeface="Arial" panose="020B0604020202020204" pitchFamily="34" charset="0"/>
              </a:rPr>
              <a:t>bain-marie.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is a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water bath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used to heat materials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gently and slowly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 both for chemistry and cooking.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https://www.educationperfect.com/media/content/Science/1475104095.493791g/1475104107964-1378787863233697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475" y="3065462"/>
            <a:ext cx="2571750" cy="295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www.educationperfect.com/media/content/Science/1475188399.78021g/1475188415391-2977629297995754-optimis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75" y="2722561"/>
            <a:ext cx="2390775" cy="36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137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200" y="438140"/>
            <a:ext cx="111379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smtClean="0">
                <a:solidFill>
                  <a:srgbClr val="975FD2"/>
                </a:solidFill>
                <a:effectLst/>
                <a:latin typeface="Arial" panose="020B0604020202020204" pitchFamily="34" charset="0"/>
              </a:rPr>
              <a:t>Jābir</a:t>
            </a:r>
            <a:r>
              <a:rPr lang="en-AU" b="1" i="0" dirty="0" smtClean="0">
                <a:solidFill>
                  <a:srgbClr val="975FD2"/>
                </a:solidFill>
                <a:effectLst/>
                <a:latin typeface="Arial" panose="020B0604020202020204" pitchFamily="34" charset="0"/>
              </a:rPr>
              <a:t> ibn </a:t>
            </a:r>
            <a:r>
              <a:rPr lang="en-AU" b="1" i="0" dirty="0" err="1" smtClean="0">
                <a:solidFill>
                  <a:srgbClr val="975FD2"/>
                </a:solidFill>
                <a:effectLst/>
                <a:latin typeface="Arial" panose="020B0604020202020204" pitchFamily="34" charset="0"/>
              </a:rPr>
              <a:t>Hayyān</a:t>
            </a:r>
            <a:r>
              <a:rPr lang="en-AU" b="1" i="0" dirty="0" smtClean="0">
                <a:solidFill>
                  <a:srgbClr val="975FD2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Father of Chemistry.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From the 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KaTeX_Main"/>
              </a:rPr>
              <a:t>7th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century, alchemy was centred in</a:t>
            </a:r>
            <a:r>
              <a:rPr lang="en-AU" b="1" i="0" dirty="0" smtClean="0">
                <a:solidFill>
                  <a:srgbClr val="E1A95D"/>
                </a:solidFill>
                <a:effectLst/>
                <a:latin typeface="Arial" panose="020B0604020202020204" pitchFamily="34" charset="0"/>
              </a:rPr>
              <a:t> Persia and Arabia.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most famous alchemist of this time is </a:t>
            </a:r>
            <a:r>
              <a:rPr lang="en-AU" b="1" i="0" dirty="0" err="1" smtClean="0">
                <a:solidFill>
                  <a:srgbClr val="975FD2"/>
                </a:solidFill>
                <a:effectLst/>
                <a:latin typeface="Arial" panose="020B0604020202020204" pitchFamily="34" charset="0"/>
              </a:rPr>
              <a:t>Jābir</a:t>
            </a:r>
            <a:r>
              <a:rPr lang="en-AU" b="1" i="0" dirty="0" smtClean="0">
                <a:solidFill>
                  <a:srgbClr val="975FD2"/>
                </a:solidFill>
                <a:effectLst/>
                <a:latin typeface="Arial" panose="020B0604020202020204" pitchFamily="34" charset="0"/>
              </a:rPr>
              <a:t> ibn </a:t>
            </a:r>
            <a:r>
              <a:rPr lang="en-AU" b="1" i="0" dirty="0" err="1" smtClean="0">
                <a:solidFill>
                  <a:srgbClr val="975FD2"/>
                </a:solidFill>
                <a:effectLst/>
                <a:latin typeface="Arial" panose="020B0604020202020204" pitchFamily="34" charset="0"/>
              </a:rPr>
              <a:t>Hayyān</a:t>
            </a:r>
            <a:r>
              <a:rPr lang="en-AU" b="1" i="0" dirty="0" smtClean="0">
                <a:solidFill>
                  <a:srgbClr val="975FD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He introduced </a:t>
            </a:r>
            <a:r>
              <a:rPr lang="en-AU" b="1" i="0" dirty="0" smtClean="0">
                <a:solidFill>
                  <a:srgbClr val="5A6ECC"/>
                </a:solidFill>
                <a:effectLst/>
                <a:latin typeface="Arial" panose="020B0604020202020204" pitchFamily="34" charset="0"/>
              </a:rPr>
              <a:t>scientific methodology 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en-AU" b="1" i="0" dirty="0" smtClean="0">
                <a:solidFill>
                  <a:srgbClr val="5A6ECC"/>
                </a:solidFill>
                <a:effectLst/>
                <a:latin typeface="Arial" panose="020B0604020202020204" pitchFamily="34" charset="0"/>
              </a:rPr>
              <a:t> controlled experimentation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alchemy.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Among other things, </a:t>
            </a:r>
            <a:r>
              <a:rPr lang="en-AU" b="0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Jābir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contributed to the discovery of the three core acids: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hydrochloric, nitric and </a:t>
            </a:r>
            <a:r>
              <a:rPr lang="en-AU" b="1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sulfuric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ttps://www.educationperfect.com/media/content/Science/1475189481.906831g/1475189497454-2977629297995754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3230562"/>
            <a:ext cx="32385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916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1800" y="618341"/>
            <a:ext cx="112649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Jābir's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focus was </a:t>
            </a:r>
            <a:r>
              <a:rPr lang="en-AU" b="1" i="0" dirty="0" err="1" smtClean="0">
                <a:solidFill>
                  <a:srgbClr val="5FD2D1"/>
                </a:solidFill>
                <a:effectLst/>
                <a:latin typeface="Arial" panose="020B0604020202020204" pitchFamily="34" charset="0"/>
              </a:rPr>
              <a:t>Takwin</a:t>
            </a:r>
            <a:r>
              <a:rPr lang="en-AU" b="1" i="0" dirty="0" smtClean="0">
                <a:solidFill>
                  <a:srgbClr val="5FD2D1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</a:t>
            </a:r>
            <a:r>
              <a:rPr lang="en-AU" b="1" i="0" dirty="0" smtClean="0">
                <a:solidFill>
                  <a:srgbClr val="5FD2D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err="1" smtClean="0">
                <a:solidFill>
                  <a:srgbClr val="5FD2D1"/>
                </a:solidFill>
                <a:effectLst/>
                <a:latin typeface="Arial" panose="020B0604020202020204" pitchFamily="34" charset="0"/>
              </a:rPr>
              <a:t>artifical</a:t>
            </a:r>
            <a:r>
              <a:rPr lang="en-AU" b="1" i="0" dirty="0" smtClean="0">
                <a:solidFill>
                  <a:srgbClr val="5FD2D1"/>
                </a:solidFill>
                <a:effectLst/>
                <a:latin typeface="Arial" panose="020B0604020202020204" pitchFamily="34" charset="0"/>
              </a:rPr>
              <a:t> creation of life.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 developed </a:t>
            </a:r>
            <a:r>
              <a:rPr lang="en-AU" b="1" i="0" dirty="0" smtClean="0">
                <a:solidFill>
                  <a:srgbClr val="C0983D"/>
                </a:solidFill>
                <a:effectLst/>
                <a:latin typeface="Arial" panose="020B0604020202020204" pitchFamily="34" charset="0"/>
              </a:rPr>
              <a:t>aqua </a:t>
            </a:r>
            <a:r>
              <a:rPr lang="en-AU" b="1" i="0" dirty="0" err="1" smtClean="0">
                <a:solidFill>
                  <a:srgbClr val="C0983D"/>
                </a:solidFill>
                <a:effectLst/>
                <a:latin typeface="Arial" panose="020B0604020202020204" pitchFamily="34" charset="0"/>
              </a:rPr>
              <a:t>regia</a:t>
            </a:r>
            <a:r>
              <a:rPr lang="en-AU" b="1" i="0" dirty="0" smtClean="0">
                <a:solidFill>
                  <a:srgbClr val="C0983D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 mixture of nitric and hydrochloric acids, which was able to </a:t>
            </a:r>
            <a:r>
              <a:rPr lang="en-AU" b="1" i="0" dirty="0" smtClean="0">
                <a:solidFill>
                  <a:srgbClr val="C0983D"/>
                </a:solidFill>
                <a:effectLst/>
                <a:latin typeface="Arial" panose="020B0604020202020204" pitchFamily="34" charset="0"/>
              </a:rPr>
              <a:t>dissolve gold.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was, of course, seen as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important.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 also tried to develop the </a:t>
            </a:r>
            <a:r>
              <a:rPr lang="en-AU" b="1" i="0" dirty="0" smtClean="0">
                <a:solidFill>
                  <a:srgbClr val="C03D65"/>
                </a:solidFill>
                <a:effectLst/>
                <a:latin typeface="Arial" panose="020B0604020202020204" pitchFamily="34" charset="0"/>
              </a:rPr>
              <a:t>philosopher's stone,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transmute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metals into different metals. Other Muslim scientists disputed that such a material could exist.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people were </a:t>
            </a:r>
            <a:r>
              <a:rPr lang="en-AU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practical chemists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 they disagreed on the existence of metal transmutation, and approached science in a more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scientific way.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652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500" y="288141"/>
            <a:ext cx="11785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Today, chemists use the </a:t>
            </a:r>
            <a:r>
              <a:rPr lang="en-AU" b="1" i="0" dirty="0" smtClean="0">
                <a:solidFill>
                  <a:srgbClr val="5A6ECC"/>
                </a:solidFill>
                <a:effectLst/>
                <a:latin typeface="Arial" panose="020B0604020202020204" pitchFamily="34" charset="0"/>
              </a:rPr>
              <a:t>scientific method.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b="1" i="0" dirty="0" smtClean="0">
                <a:solidFill>
                  <a:srgbClr val="5A6ECC"/>
                </a:solidFill>
                <a:effectLst/>
                <a:latin typeface="Arial" panose="020B0604020202020204" pitchFamily="34" charset="0"/>
              </a:rPr>
              <a:t>scientific method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 nutshell: a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hypothesis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made, then an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experiment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done, then a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conclusion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be made about how valid the hypothesis was.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But in the past, a scientist would make a theory and </a:t>
            </a:r>
            <a:r>
              <a:rPr lang="en-AU" b="1" i="0" dirty="0" smtClean="0">
                <a:solidFill>
                  <a:srgbClr val="C03D65"/>
                </a:solidFill>
                <a:effectLst/>
                <a:latin typeface="Arial" panose="020B0604020202020204" pitchFamily="34" charset="0"/>
              </a:rPr>
              <a:t>then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do experiments to confirm it, or </a:t>
            </a:r>
            <a:r>
              <a:rPr lang="en-AU" b="1" i="0" dirty="0" smtClean="0">
                <a:solidFill>
                  <a:srgbClr val="C03D65"/>
                </a:solidFill>
                <a:effectLst/>
                <a:latin typeface="Arial" panose="020B0604020202020204" pitchFamily="34" charset="0"/>
              </a:rPr>
              <a:t>even not bother to confirm it at all.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1" i="0" dirty="0" smtClean="0">
                <a:solidFill>
                  <a:srgbClr val="975FD2"/>
                </a:solidFill>
                <a:effectLst/>
                <a:latin typeface="Arial" panose="020B0604020202020204" pitchFamily="34" charset="0"/>
              </a:rPr>
              <a:t>Alchemists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helped to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introduce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idea of </a:t>
            </a:r>
            <a:r>
              <a:rPr lang="en-AU" b="1" i="0" dirty="0" smtClean="0">
                <a:solidFill>
                  <a:srgbClr val="5A6ECC"/>
                </a:solidFill>
                <a:effectLst/>
                <a:latin typeface="Arial" panose="020B0604020202020204" pitchFamily="34" charset="0"/>
              </a:rPr>
              <a:t>experimentation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Europe, but it would take many years to turn this into the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scientific method.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www.educationperfect.com/media/content/Science/1529279075.679641f/1529279071036-1204094946650715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175" y="35433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459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500" y="551240"/>
            <a:ext cx="11430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Many </a:t>
            </a:r>
            <a:r>
              <a:rPr lang="en-AU" b="1" i="0" dirty="0" smtClean="0">
                <a:solidFill>
                  <a:srgbClr val="975FD2"/>
                </a:solidFill>
                <a:effectLst/>
                <a:latin typeface="Arial" panose="020B0604020202020204" pitchFamily="34" charset="0"/>
              </a:rPr>
              <a:t>alchemists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also worked on </a:t>
            </a:r>
            <a:r>
              <a:rPr lang="en-AU" b="1" i="0" dirty="0" smtClean="0">
                <a:solidFill>
                  <a:srgbClr val="5A6ECC"/>
                </a:solidFill>
                <a:effectLst/>
                <a:latin typeface="Arial" panose="020B0604020202020204" pitchFamily="34" charset="0"/>
              </a:rPr>
              <a:t>other sciences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at the same time.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great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astronomer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err="1" smtClean="0">
                <a:solidFill>
                  <a:srgbClr val="975FD2"/>
                </a:solidFill>
                <a:effectLst/>
                <a:latin typeface="Arial" panose="020B0604020202020204" pitchFamily="34" charset="0"/>
              </a:rPr>
              <a:t>Tycho</a:t>
            </a:r>
            <a:r>
              <a:rPr lang="en-AU" b="1" i="0" dirty="0" smtClean="0">
                <a:solidFill>
                  <a:srgbClr val="975FD2"/>
                </a:solidFill>
                <a:effectLst/>
                <a:latin typeface="Arial" panose="020B0604020202020204" pitchFamily="34" charset="0"/>
              </a:rPr>
              <a:t> Brahe,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instance, was also an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alchemist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who produced effective </a:t>
            </a:r>
            <a:r>
              <a:rPr lang="en-AU" b="1" i="0" dirty="0" smtClean="0">
                <a:solidFill>
                  <a:srgbClr val="90BD3D"/>
                </a:solidFill>
                <a:effectLst/>
                <a:latin typeface="Arial" panose="020B0604020202020204" pitchFamily="34" charset="0"/>
              </a:rPr>
              <a:t>herbal remedies.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Polish alchemist, </a:t>
            </a:r>
            <a:r>
              <a:rPr lang="en-AU" b="1" i="0" dirty="0" err="1" smtClean="0">
                <a:solidFill>
                  <a:srgbClr val="975FD2"/>
                </a:solidFill>
                <a:effectLst/>
                <a:latin typeface="Arial" panose="020B0604020202020204" pitchFamily="34" charset="0"/>
              </a:rPr>
              <a:t>Sendivogius</a:t>
            </a:r>
            <a:r>
              <a:rPr lang="en-AU" b="1" i="0" dirty="0" smtClean="0">
                <a:solidFill>
                  <a:srgbClr val="975FD2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performed experiments on </a:t>
            </a:r>
            <a:r>
              <a:rPr lang="en-AU" b="1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purfiying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many metals and acids. He is the one who discovered that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air is not a pure substance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contains what he called a "food of life" - </a:t>
            </a:r>
            <a:r>
              <a:rPr lang="en-AU" b="1" i="0" dirty="0" smtClean="0">
                <a:solidFill>
                  <a:srgbClr val="9CD7DD"/>
                </a:solidFill>
                <a:effectLst/>
                <a:latin typeface="Arial" panose="020B0604020202020204" pitchFamily="34" charset="0"/>
              </a:rPr>
              <a:t>oxygen.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 descr="https://www.educationperfect.com/media/content/Science/1529282122.996141g/1529282118301-4281336909507107-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187364"/>
            <a:ext cx="5441950" cy="303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032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800" y="427335"/>
            <a:ext cx="11366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element </a:t>
            </a:r>
            <a:r>
              <a:rPr lang="en-AU" b="1" i="0" dirty="0" smtClean="0">
                <a:solidFill>
                  <a:srgbClr val="822932"/>
                </a:solidFill>
                <a:effectLst/>
                <a:latin typeface="Arial" panose="020B0604020202020204" pitchFamily="34" charset="0"/>
              </a:rPr>
              <a:t>phosphorus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was discovered by an alchemist, </a:t>
            </a:r>
            <a:r>
              <a:rPr lang="en-AU" b="1" i="0" dirty="0" err="1" smtClean="0">
                <a:solidFill>
                  <a:srgbClr val="975FD2"/>
                </a:solidFill>
                <a:effectLst/>
                <a:latin typeface="Arial" panose="020B0604020202020204" pitchFamily="34" charset="0"/>
              </a:rPr>
              <a:t>Hennig</a:t>
            </a:r>
            <a:r>
              <a:rPr lang="en-AU" b="1" i="0" dirty="0" smtClean="0">
                <a:solidFill>
                  <a:srgbClr val="975FD2"/>
                </a:solidFill>
                <a:effectLst/>
                <a:latin typeface="Arial" panose="020B0604020202020204" pitchFamily="34" charset="0"/>
              </a:rPr>
              <a:t> Brand,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1669 - entirely by accident.</a:t>
            </a:r>
            <a:endParaRPr lang="en-AU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8800" y="21212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Brand was trying to create the </a:t>
            </a:r>
            <a:r>
              <a:rPr lang="en-AU" b="1" i="0" dirty="0" smtClean="0">
                <a:solidFill>
                  <a:srgbClr val="C03D65"/>
                </a:solidFill>
                <a:effectLst/>
                <a:latin typeface="Arial" panose="020B0604020202020204" pitchFamily="34" charset="0"/>
              </a:rPr>
              <a:t>Philosopher's stone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urine,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since both urine and gold are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golden in colour.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Instead he made a white powder that glowed.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b="1" i="0" dirty="0" smtClean="0">
                <a:solidFill>
                  <a:srgbClr val="822932"/>
                </a:solidFill>
                <a:effectLst/>
                <a:latin typeface="Arial" panose="020B0604020202020204" pitchFamily="34" charset="0"/>
              </a:rPr>
              <a:t>Phosphorus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was the first element to be isolated that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does not already occur naturally in the Earth.</a:t>
            </a:r>
            <a:endParaRPr lang="en-AU" dirty="0"/>
          </a:p>
        </p:txBody>
      </p:sp>
      <p:pic>
        <p:nvPicPr>
          <p:cNvPr id="9218" name="Picture 2" descr="https://www.educationperfect.com/media/content/Science/1529285696.426021g/1529285692271-1796042983018018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75" y="1570037"/>
            <a:ext cx="2676525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88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" y="435739"/>
            <a:ext cx="110871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5A6ECC"/>
                </a:solidFill>
                <a:effectLst/>
                <a:latin typeface="Arial" panose="020B0604020202020204" pitchFamily="34" charset="0"/>
              </a:rPr>
              <a:t>Sir Isaac Newton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regarded as one of the greatest </a:t>
            </a:r>
            <a:r>
              <a:rPr lang="en-AU" b="1" i="0" dirty="0" smtClean="0">
                <a:solidFill>
                  <a:srgbClr val="5A6ECC"/>
                </a:solidFill>
                <a:effectLst/>
                <a:latin typeface="Arial" panose="020B0604020202020204" pitchFamily="34" charset="0"/>
              </a:rPr>
              <a:t>scientists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all time.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 theorised the law of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gravitation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also developed the mathematical study of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calculus.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But his true life's work was </a:t>
            </a:r>
            <a:r>
              <a:rPr lang="en-AU" b="1" i="0" dirty="0" smtClean="0">
                <a:solidFill>
                  <a:srgbClr val="975FD2"/>
                </a:solidFill>
                <a:effectLst/>
                <a:latin typeface="Arial" panose="020B0604020202020204" pitchFamily="34" charset="0"/>
              </a:rPr>
              <a:t>alchemy and the occult.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Newton spent much time working on the </a:t>
            </a:r>
            <a:r>
              <a:rPr lang="en-AU" b="1" i="0" dirty="0" smtClean="0">
                <a:solidFill>
                  <a:srgbClr val="C03D65"/>
                </a:solidFill>
                <a:effectLst/>
                <a:latin typeface="Arial" panose="020B0604020202020204" pitchFamily="34" charset="0"/>
              </a:rPr>
              <a:t>Philosopher's Stone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studying the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end of the world,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Atlantis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Temple of Solomon.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9285258.723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94200" y="2997200"/>
            <a:ext cx="3187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0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9000" y="400735"/>
            <a:ext cx="944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Working slightly before Newton was the Irish alchemist </a:t>
            </a:r>
            <a:r>
              <a:rPr lang="en-AU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Robert Boyle.</a:t>
            </a:r>
            <a:endParaRPr lang="en-AU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6700" y="2113340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Boyle acted more like a modern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chemist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 an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alchemist.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He made </a:t>
            </a:r>
            <a:r>
              <a:rPr lang="en-AU" b="1" i="0" dirty="0" smtClean="0">
                <a:solidFill>
                  <a:srgbClr val="5A6ECC"/>
                </a:solidFill>
                <a:effectLst/>
                <a:latin typeface="Arial" panose="020B0604020202020204" pitchFamily="34" charset="0"/>
              </a:rPr>
              <a:t>no assumptions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his experiments, and noted every possible </a:t>
            </a:r>
            <a:r>
              <a:rPr lang="en-AU" b="1" i="0" dirty="0" smtClean="0">
                <a:solidFill>
                  <a:srgbClr val="5A6ECC"/>
                </a:solidFill>
                <a:effectLst/>
                <a:latin typeface="Arial" panose="020B0604020202020204" pitchFamily="34" charset="0"/>
              </a:rPr>
              <a:t>variable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case it was relevant. Boyle was pioneering the </a:t>
            </a:r>
            <a:r>
              <a:rPr lang="en-AU" b="1" i="0" dirty="0" smtClean="0">
                <a:solidFill>
                  <a:srgbClr val="5A6ECC"/>
                </a:solidFill>
                <a:effectLst/>
                <a:latin typeface="Arial" panose="020B0604020202020204" pitchFamily="34" charset="0"/>
              </a:rPr>
              <a:t>scientific method.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Boyle's work lead to the founding of </a:t>
            </a:r>
            <a:r>
              <a:rPr lang="en-AU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modern chemistry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a respectable science. By the 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KaTeX_Main"/>
              </a:rPr>
              <a:t>17th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century, </a:t>
            </a:r>
            <a:r>
              <a:rPr lang="en-AU" b="1" i="0" dirty="0" smtClean="0">
                <a:solidFill>
                  <a:srgbClr val="975FD2"/>
                </a:solidFill>
                <a:effectLst/>
                <a:latin typeface="Arial" panose="020B0604020202020204" pitchFamily="34" charset="0"/>
              </a:rPr>
              <a:t>alchemy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had fallen from style and alchemists were regarded as little more than frauds.</a:t>
            </a:r>
            <a:endParaRPr lang="en-AU" dirty="0"/>
          </a:p>
        </p:txBody>
      </p:sp>
      <p:pic>
        <p:nvPicPr>
          <p:cNvPr id="10242" name="Picture 2" descr="https://www.educationperfect.com/media/content/Science/1529286794.106741g/1529286789877-4065350776127547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375" y="1782762"/>
            <a:ext cx="3000375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667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00" y="1102836"/>
            <a:ext cx="9702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lesson, you should be able to: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i="0" dirty="0" smtClean="0">
                <a:solidFill>
                  <a:srgbClr val="42AF4D"/>
                </a:solidFill>
                <a:effectLst/>
                <a:latin typeface="Arial" panose="020B0604020202020204" pitchFamily="34" charset="0"/>
              </a:rPr>
              <a:t>Describe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alchemy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some of its history.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i="0" dirty="0" smtClean="0">
                <a:solidFill>
                  <a:srgbClr val="42AF4D"/>
                </a:solidFill>
                <a:effectLst/>
                <a:latin typeface="Arial" panose="020B0604020202020204" pitchFamily="34" charset="0"/>
              </a:rPr>
              <a:t>Explain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why some ideas of alchemy, such as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transmutation,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do not work.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8946289.526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76700" y="27051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7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12800" y="374640"/>
            <a:ext cx="10896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975FD2"/>
                </a:solidFill>
                <a:effectLst/>
                <a:latin typeface="Arial" panose="020B0604020202020204" pitchFamily="34" charset="0"/>
              </a:rPr>
              <a:t>Alchemy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was a search for perfect, pure and magical materials that could </a:t>
            </a:r>
            <a:r>
              <a:rPr lang="en-AU" b="1" i="0" dirty="0" smtClean="0">
                <a:solidFill>
                  <a:srgbClr val="C03D65"/>
                </a:solidFill>
                <a:effectLst/>
                <a:latin typeface="Arial" panose="020B0604020202020204" pitchFamily="34" charset="0"/>
              </a:rPr>
              <a:t>prolong life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 create </a:t>
            </a:r>
            <a:r>
              <a:rPr lang="en-AU" b="1" i="0" dirty="0" smtClean="0">
                <a:solidFill>
                  <a:srgbClr val="C03D65"/>
                </a:solidFill>
                <a:effectLst/>
                <a:latin typeface="Arial" panose="020B0604020202020204" pitchFamily="34" charset="0"/>
              </a:rPr>
              <a:t>great profit.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practitioner of alchemy is called an </a:t>
            </a:r>
            <a:r>
              <a:rPr lang="en-AU" b="1" i="0" dirty="0" smtClean="0">
                <a:solidFill>
                  <a:srgbClr val="975FD2"/>
                </a:solidFill>
                <a:effectLst/>
                <a:latin typeface="Arial" panose="020B0604020202020204" pitchFamily="34" charset="0"/>
              </a:rPr>
              <a:t>alchemist.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Their studies created many of the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basic laboratory techniques, equipment and terminology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are still used today.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But alchemists heavily related their studies to </a:t>
            </a:r>
            <a:r>
              <a:rPr lang="en-AU" b="1" i="0" dirty="0" smtClean="0">
                <a:solidFill>
                  <a:srgbClr val="5FD2D1"/>
                </a:solidFill>
                <a:effectLst/>
                <a:latin typeface="Arial" panose="020B0604020202020204" pitchFamily="34" charset="0"/>
              </a:rPr>
              <a:t>magic and religion,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leading to many conclusions we would find odd or unscientific today.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8948370.2723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64050" y="3149600"/>
            <a:ext cx="35941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3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000" y="413941"/>
            <a:ext cx="11430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may have heard of some </a:t>
            </a:r>
            <a:r>
              <a:rPr lang="en-AU" b="1" i="0" dirty="0" smtClean="0">
                <a:solidFill>
                  <a:srgbClr val="975FD2"/>
                </a:solidFill>
                <a:effectLst/>
                <a:latin typeface="Arial" panose="020B0604020202020204" pitchFamily="34" charset="0"/>
              </a:rPr>
              <a:t>alchemical concepts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before.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Alchemists searched for materials such as the </a:t>
            </a:r>
            <a:r>
              <a:rPr lang="en-AU" b="1" i="0" dirty="0" smtClean="0">
                <a:solidFill>
                  <a:srgbClr val="C03D65"/>
                </a:solidFill>
                <a:effectLst/>
                <a:latin typeface="Arial" panose="020B0604020202020204" pitchFamily="34" charset="0"/>
              </a:rPr>
              <a:t>Philosopher's Stone,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 </a:t>
            </a:r>
            <a:r>
              <a:rPr lang="en-AU" b="1" i="0" dirty="0" smtClean="0">
                <a:solidFill>
                  <a:srgbClr val="C03D65"/>
                </a:solidFill>
                <a:effectLst/>
                <a:latin typeface="Arial" panose="020B0604020202020204" pitchFamily="34" charset="0"/>
              </a:rPr>
              <a:t>Elixir of Life.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They worked with </a:t>
            </a:r>
            <a:r>
              <a:rPr lang="en-AU" b="1" i="0" dirty="0" smtClean="0">
                <a:solidFill>
                  <a:srgbClr val="B8B8B8"/>
                </a:solidFill>
                <a:effectLst/>
                <a:latin typeface="Arial" panose="020B0604020202020204" pitchFamily="34" charset="0"/>
              </a:rPr>
              <a:t>mercury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tried to convert metals such as </a:t>
            </a:r>
            <a:r>
              <a:rPr lang="en-AU" b="1" i="0" dirty="0" smtClean="0">
                <a:solidFill>
                  <a:srgbClr val="929292"/>
                </a:solidFill>
                <a:effectLst/>
                <a:latin typeface="Arial" panose="020B0604020202020204" pitchFamily="34" charset="0"/>
              </a:rPr>
              <a:t>lead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into </a:t>
            </a:r>
            <a:r>
              <a:rPr lang="en-AU" b="1" i="0" dirty="0" smtClean="0">
                <a:solidFill>
                  <a:srgbClr val="C0983D"/>
                </a:solidFill>
                <a:effectLst/>
                <a:latin typeface="Arial" panose="020B0604020202020204" pitchFamily="34" charset="0"/>
              </a:rPr>
              <a:t>gold.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process was called </a:t>
            </a:r>
            <a:r>
              <a:rPr lang="en-AU" b="1" i="0" dirty="0" smtClean="0">
                <a:solidFill>
                  <a:srgbClr val="45AFAE"/>
                </a:solidFill>
                <a:effectLst/>
                <a:latin typeface="Arial" panose="020B0604020202020204" pitchFamily="34" charset="0"/>
              </a:rPr>
              <a:t>transmutation.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Most alchemists were secretive and paranoid, and wrote their work using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codes and symbols</a:t>
            </a:r>
            <a:r>
              <a:rPr lang="en-AU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unknown to others. It is often difficult to translate their notes because of this.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9015258.4558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0700" y="3238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5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400" y="421839"/>
            <a:ext cx="11049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Alchemy was a way of understanding the </a:t>
            </a:r>
            <a:r>
              <a:rPr lang="en-AU" b="1" i="0" dirty="0" smtClean="0">
                <a:solidFill>
                  <a:srgbClr val="3D7A6E"/>
                </a:solidFill>
                <a:effectLst/>
                <a:latin typeface="Arial" panose="020B0604020202020204" pitchFamily="34" charset="0"/>
              </a:rPr>
              <a:t>physical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7A3D67"/>
                </a:solidFill>
                <a:effectLst/>
                <a:latin typeface="Arial" panose="020B0604020202020204" pitchFamily="34" charset="0"/>
              </a:rPr>
              <a:t>chemical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world before modern chemistry was developed.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was developed separately in three areas: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India, China and the "West"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(The Middle East and Europe).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 </a:t>
            </a:r>
            <a:r>
              <a:rPr lang="en-AU" b="1" i="0" dirty="0" smtClean="0">
                <a:solidFill>
                  <a:srgbClr val="975FD2"/>
                </a:solidFill>
                <a:effectLst/>
                <a:latin typeface="Arial" panose="020B0604020202020204" pitchFamily="34" charset="0"/>
              </a:rPr>
              <a:t>three branches of alchemy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all shared common ideas, such as the </a:t>
            </a:r>
            <a:r>
              <a:rPr lang="en-AU" b="1" i="0" dirty="0" smtClean="0">
                <a:solidFill>
                  <a:srgbClr val="45AFAE"/>
                </a:solidFill>
                <a:effectLst/>
                <a:latin typeface="Arial" panose="020B0604020202020204" pitchFamily="34" charset="0"/>
              </a:rPr>
              <a:t>conversion of metals to gold.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www.educationperfect.com/media/content/German/1475104292.963151g/1475104308411-3986536323064460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2984500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89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6900" y="661938"/>
            <a:ext cx="114681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975FD2"/>
                </a:solidFill>
                <a:effectLst/>
                <a:latin typeface="Arial" panose="020B0604020202020204" pitchFamily="34" charset="0"/>
              </a:rPr>
              <a:t>Indian alchemy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still poorly understood.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name given to Indian alchemy, </a:t>
            </a:r>
            <a:r>
              <a:rPr lang="en-AU" b="1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Rasaśāstra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means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"The Science of Mercury."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Like much alchemy, it seems to have focused on the poisonous liquid metal </a:t>
            </a:r>
            <a:r>
              <a:rPr lang="en-AU" b="1" i="0" dirty="0" smtClean="0">
                <a:solidFill>
                  <a:srgbClr val="B8B8B8"/>
                </a:solidFill>
                <a:effectLst/>
                <a:latin typeface="Arial" panose="020B0604020202020204" pitchFamily="34" charset="0"/>
              </a:rPr>
              <a:t>mercury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a material used to </a:t>
            </a:r>
            <a:r>
              <a:rPr lang="en-AU" b="1" i="0" dirty="0" smtClean="0">
                <a:solidFill>
                  <a:srgbClr val="45AFAE"/>
                </a:solidFill>
                <a:effectLst/>
                <a:latin typeface="Arial" panose="020B0604020202020204" pitchFamily="34" charset="0"/>
              </a:rPr>
              <a:t>transform materials.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Maths/1467077575.366451g/1467077579893-1656458812226749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0" y="27432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883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400" y="447239"/>
            <a:ext cx="11328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975FD2"/>
                </a:solidFill>
                <a:effectLst/>
                <a:latin typeface="Arial" panose="020B0604020202020204" pitchFamily="34" charset="0"/>
              </a:rPr>
              <a:t>Chinese alchemy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was more linked to </a:t>
            </a:r>
            <a:r>
              <a:rPr lang="en-AU" b="1" i="0" dirty="0" smtClean="0">
                <a:solidFill>
                  <a:srgbClr val="C03D65"/>
                </a:solidFill>
                <a:effectLst/>
                <a:latin typeface="Arial" panose="020B0604020202020204" pitchFamily="34" charset="0"/>
              </a:rPr>
              <a:t>medicine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 search for </a:t>
            </a:r>
            <a:r>
              <a:rPr lang="en-AU" b="1" i="0" dirty="0" smtClean="0">
                <a:solidFill>
                  <a:srgbClr val="C03D65"/>
                </a:solidFill>
                <a:effectLst/>
                <a:latin typeface="Arial" panose="020B0604020202020204" pitchFamily="34" charset="0"/>
              </a:rPr>
              <a:t>immortality.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is thought that </a:t>
            </a:r>
            <a:r>
              <a:rPr lang="en-AU" b="1" i="0" dirty="0" smtClean="0">
                <a:solidFill>
                  <a:srgbClr val="C0563D"/>
                </a:solidFill>
                <a:effectLst/>
                <a:latin typeface="Arial" panose="020B0604020202020204" pitchFamily="34" charset="0"/>
              </a:rPr>
              <a:t>gunpowder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was ironically created by an alchemist trying to create an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elixir of life.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1" i="0" dirty="0" smtClean="0">
                <a:solidFill>
                  <a:srgbClr val="B8B8B8"/>
                </a:solidFill>
                <a:effectLst/>
                <a:latin typeface="Arial" panose="020B0604020202020204" pitchFamily="34" charset="0"/>
              </a:rPr>
              <a:t>Mercury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use was also common in Chinese alchemy - the emperor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Qin Shi Huang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died from consuming mercury tablets. They were supposed to grant him </a:t>
            </a:r>
            <a:r>
              <a:rPr lang="en-AU" b="1" i="0" dirty="0" smtClean="0">
                <a:solidFill>
                  <a:srgbClr val="C03D65"/>
                </a:solidFill>
                <a:effectLst/>
                <a:latin typeface="Arial" panose="020B0604020202020204" pitchFamily="34" charset="0"/>
              </a:rPr>
              <a:t>immortality.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Images/Content/Science/1384314335539-9884374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75" y="2959100"/>
            <a:ext cx="38004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137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63600" y="712738"/>
            <a:ext cx="10871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975FD2"/>
                </a:solidFill>
                <a:effectLst/>
                <a:latin typeface="Arial" panose="020B0604020202020204" pitchFamily="34" charset="0"/>
              </a:rPr>
              <a:t>Western alchemy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was heavily based on </a:t>
            </a:r>
            <a:r>
              <a:rPr lang="en-AU" b="1" i="0" dirty="0" smtClean="0">
                <a:solidFill>
                  <a:srgbClr val="2CBDCE"/>
                </a:solidFill>
                <a:effectLst/>
                <a:latin typeface="Arial" panose="020B0604020202020204" pitchFamily="34" charset="0"/>
              </a:rPr>
              <a:t>Aristotle's model of the elements.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Aristotle believed that the universe is made up of </a:t>
            </a:r>
            <a:r>
              <a:rPr lang="en-AU" b="1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four elements.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These were </a:t>
            </a:r>
            <a:r>
              <a:rPr lang="en-AU" b="1" i="0" dirty="0" smtClean="0">
                <a:solidFill>
                  <a:srgbClr val="9CD7DD"/>
                </a:solidFill>
                <a:effectLst/>
                <a:latin typeface="Arial" panose="020B0604020202020204" pitchFamily="34" charset="0"/>
              </a:rPr>
              <a:t>air, </a:t>
            </a:r>
            <a:r>
              <a:rPr lang="en-AU" b="1" i="0" dirty="0" smtClean="0">
                <a:solidFill>
                  <a:srgbClr val="2CBDCE"/>
                </a:solidFill>
                <a:effectLst/>
                <a:latin typeface="Arial" panose="020B0604020202020204" pitchFamily="34" charset="0"/>
              </a:rPr>
              <a:t>water,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F48729"/>
                </a:solidFill>
                <a:effectLst/>
                <a:latin typeface="Arial" panose="020B0604020202020204" pitchFamily="34" charset="0"/>
              </a:rPr>
              <a:t>fire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90BD3D"/>
                </a:solidFill>
                <a:effectLst/>
                <a:latin typeface="Arial" panose="020B0604020202020204" pitchFamily="34" charset="0"/>
              </a:rPr>
              <a:t>earth.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Every object was said to be created from a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mixture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these four materials, called the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classical elements.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media/content/Science/1475102840.949991g/1475102853348-1378787863233697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725" y="3376612"/>
            <a:ext cx="7600950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526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0400" y="581442"/>
            <a:ext cx="107569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One aim of alchemy was the creation of the </a:t>
            </a:r>
            <a:r>
              <a:rPr lang="en-AU" b="1" i="0" dirty="0" smtClean="0">
                <a:solidFill>
                  <a:srgbClr val="C03D65"/>
                </a:solidFill>
                <a:effectLst/>
                <a:latin typeface="Arial" panose="020B0604020202020204" pitchFamily="34" charset="0"/>
              </a:rPr>
              <a:t>philosopher's stone.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might recognize the </a:t>
            </a:r>
            <a:r>
              <a:rPr lang="en-AU" b="1" i="0" dirty="0" smtClean="0">
                <a:solidFill>
                  <a:srgbClr val="C03D65"/>
                </a:solidFill>
                <a:effectLst/>
                <a:latin typeface="Arial" panose="020B0604020202020204" pitchFamily="34" charset="0"/>
              </a:rPr>
              <a:t>philosopher's stone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the </a:t>
            </a:r>
            <a:r>
              <a:rPr lang="en-AU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Harry Potter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book series.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stone was supposed to be able to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45AFAE"/>
                </a:solidFill>
                <a:effectLst/>
                <a:latin typeface="Arial" panose="020B0604020202020204" pitchFamily="34" charset="0"/>
              </a:rPr>
              <a:t>convert metals into gold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 but modern chemists now know this to be impossible. It also supposedly granted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eternal life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great power.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search for the stone was central to </a:t>
            </a:r>
            <a:r>
              <a:rPr lang="en-AU" b="1" i="0" dirty="0" smtClean="0">
                <a:solidFill>
                  <a:srgbClr val="975FD2"/>
                </a:solidFill>
                <a:effectLst/>
                <a:latin typeface="Arial" panose="020B0604020202020204" pitchFamily="34" charset="0"/>
              </a:rPr>
              <a:t>all alchemy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across the world, as it symbolized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perfection and enlightenment.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8948348.0705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94200" y="3443764"/>
            <a:ext cx="32893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2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</Words>
  <Application>Microsoft Office PowerPoint</Application>
  <PresentationFormat>Widescreen</PresentationFormat>
  <Paragraphs>90</Paragraphs>
  <Slides>18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KaTeX_Main</vt:lpstr>
      <vt:lpstr>Office Theme</vt:lpstr>
      <vt:lpstr>Alchemy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Alchemy</dc:title>
  <dc:creator>Joseph D'cruz</dc:creator>
  <cp:lastModifiedBy>Joseph D'cruz</cp:lastModifiedBy>
  <cp:revision>1</cp:revision>
  <dcterms:created xsi:type="dcterms:W3CDTF">2020-09-05T11:50:05Z</dcterms:created>
  <dcterms:modified xsi:type="dcterms:W3CDTF">2020-09-05T11:50:15Z</dcterms:modified>
</cp:coreProperties>
</file>